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71" r:id="rId13"/>
    <p:sldId id="272" r:id="rId14"/>
    <p:sldId id="273" r:id="rId15"/>
    <p:sldId id="274" r:id="rId16"/>
    <p:sldId id="270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737"/>
    <a:srgbClr val="B94260"/>
    <a:srgbClr val="8F342D"/>
    <a:srgbClr val="913A2B"/>
    <a:srgbClr val="B71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66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78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64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81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25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98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29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96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4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63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08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9DEFF-B69D-40EF-8C9E-AFCCAB984484}" type="datetimeFigureOut">
              <a:rPr lang="ru-RU" smtClean="0"/>
              <a:t>01.04.2022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628E3-22F1-4297-9047-8A2F397B87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89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Контейнеры </a:t>
            </a:r>
            <a:r>
              <a:rPr lang="en-US" dirty="0" smtClean="0"/>
              <a:t>STL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Set, Multiset, Map, </a:t>
            </a:r>
            <a:r>
              <a:rPr lang="en-US" dirty="0" err="1" smtClean="0"/>
              <a:t>Multimap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25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Красно-чёрное дерево</a:t>
            </a:r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981076" y="1355726"/>
            <a:ext cx="10382249" cy="4889757"/>
            <a:chOff x="981076" y="1355726"/>
            <a:chExt cx="10382249" cy="4889757"/>
          </a:xfrm>
        </p:grpSpPr>
        <p:sp>
          <p:nvSpPr>
            <p:cNvPr id="3" name="TextBox 2"/>
            <p:cNvSpPr txBox="1"/>
            <p:nvPr/>
          </p:nvSpPr>
          <p:spPr>
            <a:xfrm>
              <a:off x="981076" y="1355726"/>
              <a:ext cx="1038224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/>
                <a:t>Введём дополнительные обозначения: будем называть </a:t>
              </a:r>
              <a:r>
                <a:rPr lang="en-US" sz="2800" dirty="0" smtClean="0"/>
                <a:t>begin()</a:t>
              </a:r>
              <a:r>
                <a:rPr lang="ru-RU" sz="2800" dirty="0" smtClean="0"/>
                <a:t> самый левый узел, а </a:t>
              </a:r>
              <a:r>
                <a:rPr lang="en-US" sz="2800" dirty="0" smtClean="0"/>
                <a:t>end()</a:t>
              </a:r>
              <a:r>
                <a:rPr lang="ru-RU" sz="2800" dirty="0" smtClean="0"/>
                <a:t> — специальный новый узел. Если дерево пустое, то они совпадают.</a:t>
              </a:r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3161" y="2740721"/>
              <a:ext cx="5771429" cy="35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082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Красно-чёрное дерево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6" y="1355726"/>
            <a:ext cx="10382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Условимся, что у нас есть механизмы вставки</a:t>
            </a:r>
            <a:r>
              <a:rPr lang="en-US" sz="2800" dirty="0" smtClean="0"/>
              <a:t> </a:t>
            </a:r>
            <a:r>
              <a:rPr lang="ru-RU" sz="2800" dirty="0" smtClean="0"/>
              <a:t>(</a:t>
            </a:r>
            <a:r>
              <a:rPr lang="en-US" sz="2800" dirty="0" smtClean="0"/>
              <a:t>insert)</a:t>
            </a:r>
            <a:r>
              <a:rPr lang="ru-RU" sz="2800" dirty="0" smtClean="0"/>
              <a:t> и удаления вершины </a:t>
            </a:r>
            <a:r>
              <a:rPr lang="en-US" sz="2800" dirty="0" smtClean="0"/>
              <a:t>(erase) </a:t>
            </a:r>
            <a:r>
              <a:rPr lang="ru-RU" sz="2800" dirty="0" smtClean="0"/>
              <a:t>из дерева: зачастую они требуют перестройки, а потому непросты в реализации (много случаев)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6" y="2740721"/>
            <a:ext cx="4877481" cy="27245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30" y="2740721"/>
            <a:ext cx="4858428" cy="2543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4378" y="5786952"/>
            <a:ext cx="319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Исходное дерево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434606" y="5786952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То же дерево после удаления вершины 0008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532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std</a:t>
            </a:r>
            <a:r>
              <a:rPr lang="en-US" dirty="0" smtClean="0"/>
              <a:t>::map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6" y="1355726"/>
            <a:ext cx="10382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std</a:t>
            </a:r>
            <a:r>
              <a:rPr lang="en-US" sz="2800" dirty="0" smtClean="0"/>
              <a:t>::map — </a:t>
            </a:r>
            <a:r>
              <a:rPr lang="ru-RU" sz="2800" dirty="0" smtClean="0"/>
              <a:t>красно-чёрное дерево, в вершинах которого хранятся пары ключ-значение. Ключ при этом уникален.</a:t>
            </a:r>
          </a:p>
          <a:p>
            <a:r>
              <a:rPr lang="ru-RU" sz="2800" dirty="0" smtClean="0"/>
              <a:t>Реализуем его приватные поля схематично: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47" y="2740721"/>
            <a:ext cx="6839905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4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std</a:t>
            </a:r>
            <a:r>
              <a:rPr lang="en-US" dirty="0" smtClean="0"/>
              <a:t>::map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6" y="1355726"/>
            <a:ext cx="10382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Как устроен итератор?</a:t>
            </a:r>
          </a:p>
          <a:p>
            <a:endParaRPr lang="ru-RU" sz="28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6" y="2047760"/>
            <a:ext cx="6925642" cy="1638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1076" y="3756924"/>
            <a:ext cx="7791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Итератор возвращает </a:t>
            </a:r>
            <a:r>
              <a:rPr lang="en-US" dirty="0" smtClean="0"/>
              <a:t>it=</a:t>
            </a:r>
            <a:r>
              <a:rPr lang="en-US" dirty="0" err="1" smtClean="0"/>
              <a:t>std</a:t>
            </a:r>
            <a:r>
              <a:rPr lang="en-US" dirty="0" smtClean="0"/>
              <a:t>::pair&lt;</a:t>
            </a:r>
            <a:r>
              <a:rPr lang="en-US" dirty="0" err="1" smtClean="0"/>
              <a:t>const</a:t>
            </a:r>
            <a:r>
              <a:rPr lang="en-US" dirty="0" smtClean="0"/>
              <a:t> Key, Value&gt;</a:t>
            </a:r>
          </a:p>
          <a:p>
            <a:r>
              <a:rPr lang="ru-RU" dirty="0" smtClean="0"/>
              <a:t>Т.е. чтоб присвоить к существующей вершине 1, необходимо</a:t>
            </a:r>
            <a:r>
              <a:rPr lang="en-US" dirty="0" smtClean="0"/>
              <a:t> </a:t>
            </a:r>
            <a:r>
              <a:rPr lang="ru-RU" dirty="0" smtClean="0"/>
              <a:t>работать с парой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6" y="4737627"/>
            <a:ext cx="1590897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4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std</a:t>
            </a:r>
            <a:r>
              <a:rPr lang="en-US" dirty="0" smtClean="0"/>
              <a:t>::map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6" y="1355726"/>
            <a:ext cx="1038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Основные методы: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1076" y="1878946"/>
            <a:ext cx="86391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operator[] — </a:t>
            </a:r>
            <a:r>
              <a:rPr lang="ru-RU" dirty="0"/>
              <a:t>обращается по ключу к вершине и возвращает ссылку на значение. Если нет такого ключа, то создаёт вершину с ним и присваивает значение по </a:t>
            </a:r>
            <a:r>
              <a:rPr lang="ru-RU" dirty="0" smtClean="0"/>
              <a:t>умолчанию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 — </a:t>
            </a:r>
            <a:r>
              <a:rPr lang="ru-RU" dirty="0" smtClean="0"/>
              <a:t>похож на </a:t>
            </a:r>
            <a:r>
              <a:rPr lang="en-US" dirty="0" smtClean="0"/>
              <a:t>operator[]</a:t>
            </a:r>
            <a:r>
              <a:rPr lang="ru-RU" dirty="0" smtClean="0"/>
              <a:t>, однако не создаёт вершину при </a:t>
            </a:r>
            <a:r>
              <a:rPr lang="ru-RU" dirty="0" err="1" smtClean="0"/>
              <a:t>отсутсвии</a:t>
            </a:r>
            <a:r>
              <a:rPr lang="ru-RU" dirty="0" smtClean="0"/>
              <a:t> ключа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insert</a:t>
            </a:r>
            <a:r>
              <a:rPr lang="ru-RU" dirty="0" smtClean="0"/>
              <a:t> </a:t>
            </a:r>
            <a:r>
              <a:rPr lang="en-US" dirty="0" smtClean="0"/>
              <a:t>— </a:t>
            </a:r>
            <a:r>
              <a:rPr lang="ru-RU" dirty="0" smtClean="0"/>
              <a:t>возвращает </a:t>
            </a:r>
            <a:r>
              <a:rPr lang="ru-RU" dirty="0" err="1" smtClean="0"/>
              <a:t>std</a:t>
            </a:r>
            <a:r>
              <a:rPr lang="ru-RU" dirty="0" smtClean="0"/>
              <a:t>::</a:t>
            </a:r>
            <a:r>
              <a:rPr lang="ru-RU" dirty="0" err="1" smtClean="0"/>
              <a:t>pair</a:t>
            </a:r>
            <a:r>
              <a:rPr lang="ru-RU" dirty="0" smtClean="0"/>
              <a:t>&lt;</a:t>
            </a:r>
            <a:r>
              <a:rPr lang="ru-RU" dirty="0" err="1" smtClean="0"/>
              <a:t>iterator</a:t>
            </a:r>
            <a:r>
              <a:rPr lang="ru-RU" dirty="0" smtClean="0"/>
              <a:t>, </a:t>
            </a:r>
            <a:r>
              <a:rPr lang="ru-RU" dirty="0" err="1" smtClean="0"/>
              <a:t>bool</a:t>
            </a:r>
            <a:r>
              <a:rPr lang="ru-RU" dirty="0" smtClean="0"/>
              <a:t>&gt;. Итератор — куда вставилось, </a:t>
            </a:r>
            <a:r>
              <a:rPr lang="ru-RU" dirty="0" err="1" smtClean="0"/>
              <a:t>bool</a:t>
            </a:r>
            <a:r>
              <a:rPr lang="ru-RU" dirty="0" smtClean="0"/>
              <a:t> — произошла ли вставка (если значение с таким ключом есть, то вставка бы не произошла)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erase — </a:t>
            </a:r>
            <a:r>
              <a:rPr lang="ru-RU" dirty="0" smtClean="0"/>
              <a:t>по итератору или ключу удаляет вершину дерева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ind — </a:t>
            </a:r>
            <a:r>
              <a:rPr lang="ru-RU" dirty="0" smtClean="0"/>
              <a:t>по ключу</a:t>
            </a:r>
            <a:r>
              <a:rPr lang="ru-RU" dirty="0"/>
              <a:t> </a:t>
            </a:r>
            <a:r>
              <a:rPr lang="ru-RU" dirty="0" smtClean="0"/>
              <a:t>возвращает итератор на вершину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count —</a:t>
            </a:r>
            <a:r>
              <a:rPr lang="ru-RU" dirty="0"/>
              <a:t> </a:t>
            </a:r>
            <a:r>
              <a:rPr lang="ru-RU" dirty="0" smtClean="0"/>
              <a:t>считает количество элементов с данным ключом.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ru-RU" dirty="0" err="1" smtClean="0"/>
              <a:t>map</a:t>
            </a:r>
            <a:r>
              <a:rPr lang="ru-RU" dirty="0" smtClean="0"/>
              <a:t> мало смысла, для </a:t>
            </a:r>
            <a:r>
              <a:rPr lang="ru-RU" dirty="0" err="1" smtClean="0"/>
              <a:t>multimap</a:t>
            </a:r>
            <a:r>
              <a:rPr lang="ru-RU" dirty="0" smtClean="0"/>
              <a:t> актуальна.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46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std</a:t>
            </a:r>
            <a:r>
              <a:rPr lang="en-US" dirty="0" smtClean="0"/>
              <a:t>::map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6" y="1355726"/>
            <a:ext cx="1038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Некоторые нюансы: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6" y="4091762"/>
            <a:ext cx="7011378" cy="16004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6" y="1891777"/>
            <a:ext cx="4048690" cy="2000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1076" y="5891642"/>
            <a:ext cx="1025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 smtClean="0"/>
              <a:t>Методы </a:t>
            </a:r>
            <a:r>
              <a:rPr lang="en-US" u="sng" dirty="0" err="1" smtClean="0"/>
              <a:t>std</a:t>
            </a:r>
            <a:r>
              <a:rPr lang="en-US" u="sng" dirty="0" smtClean="0"/>
              <a:t>::map </a:t>
            </a:r>
            <a:r>
              <a:rPr lang="ru-RU" u="sng" dirty="0" smtClean="0"/>
              <a:t>(и других контейнеров безопасны относительно исключений: данные не повредятся)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115218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std</a:t>
            </a:r>
            <a:r>
              <a:rPr lang="en-US" dirty="0" smtClean="0"/>
              <a:t>::set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6" y="1355726"/>
            <a:ext cx="103822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std</a:t>
            </a:r>
            <a:r>
              <a:rPr lang="en-US" sz="2800" dirty="0" smtClean="0"/>
              <a:t>::set — </a:t>
            </a:r>
            <a:r>
              <a:rPr lang="ru-RU" sz="2800" dirty="0" smtClean="0"/>
              <a:t>красно-чёрное дерево, в котором в вершинах хранятся уникальные ключи.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В каком-то смысле </a:t>
            </a:r>
            <a:r>
              <a:rPr lang="en-US" sz="2800" dirty="0" err="1" smtClean="0"/>
              <a:t>std</a:t>
            </a:r>
            <a:r>
              <a:rPr lang="en-US" sz="2800" dirty="0" smtClean="0"/>
              <a:t>::map </a:t>
            </a:r>
            <a:r>
              <a:rPr lang="ru-RU" sz="2800" dirty="0" smtClean="0"/>
              <a:t>без </a:t>
            </a:r>
            <a:r>
              <a:rPr lang="en-US" sz="2800" dirty="0" smtClean="0"/>
              <a:t>value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Аналог множества в математике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616" y="3171608"/>
            <a:ext cx="4906060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4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std</a:t>
            </a:r>
            <a:r>
              <a:rPr lang="en-US" dirty="0" smtClean="0"/>
              <a:t>::set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6" y="1355726"/>
            <a:ext cx="10382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Методы аналогичны </a:t>
            </a:r>
            <a:r>
              <a:rPr lang="en-US" sz="2800" dirty="0" err="1" smtClean="0"/>
              <a:t>std</a:t>
            </a:r>
            <a:r>
              <a:rPr lang="en-US" sz="2800" dirty="0" smtClean="0"/>
              <a:t>::map</a:t>
            </a:r>
            <a:r>
              <a:rPr lang="ru-RU" sz="2800" dirty="0" smtClean="0"/>
              <a:t>, однако</a:t>
            </a:r>
            <a:r>
              <a:rPr lang="en-US" sz="2800" dirty="0" smtClean="0"/>
              <a:t>: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Возвращают уже не </a:t>
            </a:r>
            <a:r>
              <a:rPr lang="en-US" sz="2800" dirty="0" err="1" smtClean="0"/>
              <a:t>std</a:t>
            </a:r>
            <a:r>
              <a:rPr lang="en-US" sz="2800" dirty="0" smtClean="0"/>
              <a:t>::pair&lt;Key, Value&gt;</a:t>
            </a:r>
            <a:r>
              <a:rPr lang="ru-RU" sz="2800" dirty="0" smtClean="0"/>
              <a:t>, а просто </a:t>
            </a:r>
            <a:r>
              <a:rPr lang="en-US" sz="2800" dirty="0" smtClean="0"/>
              <a:t>Key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Нет оператора </a:t>
            </a:r>
            <a:r>
              <a:rPr lang="en-US" sz="2800" dirty="0" smtClean="0"/>
              <a:t>[]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39143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multimap</a:t>
            </a:r>
            <a:r>
              <a:rPr lang="ru-RU" dirty="0" smtClean="0"/>
              <a:t> и </a:t>
            </a:r>
            <a:r>
              <a:rPr lang="en-US" dirty="0" err="1" smtClean="0"/>
              <a:t>std</a:t>
            </a:r>
            <a:r>
              <a:rPr lang="en-US" dirty="0" smtClean="0"/>
              <a:t>::multiset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6" y="1355726"/>
            <a:ext cx="103822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От стандартных </a:t>
            </a:r>
            <a:r>
              <a:rPr lang="en-US" sz="2800" dirty="0" err="1" smtClean="0"/>
              <a:t>std</a:t>
            </a:r>
            <a:r>
              <a:rPr lang="en-US" sz="2800" dirty="0" smtClean="0"/>
              <a:t>::map </a:t>
            </a:r>
            <a:r>
              <a:rPr lang="ru-RU" sz="2800" dirty="0" smtClean="0"/>
              <a:t>и </a:t>
            </a:r>
            <a:r>
              <a:rPr lang="en-US" sz="2800" dirty="0" err="1" smtClean="0"/>
              <a:t>std</a:t>
            </a:r>
            <a:r>
              <a:rPr lang="en-US" sz="2800" dirty="0" smtClean="0"/>
              <a:t>::set </a:t>
            </a:r>
            <a:r>
              <a:rPr lang="ru-RU" sz="2800" dirty="0" smtClean="0"/>
              <a:t>отличаются лишь тем, что ключи могут повторяться. Поэтому: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Методы доступа к элементам бессмысленны (</a:t>
            </a:r>
            <a:r>
              <a:rPr lang="en-US" sz="2800" dirty="0" smtClean="0"/>
              <a:t>at, [])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find </a:t>
            </a:r>
            <a:r>
              <a:rPr lang="ru-RU" sz="2800" dirty="0" smtClean="0"/>
              <a:t>возвращает по ключу любой из элементов</a:t>
            </a:r>
            <a:r>
              <a:rPr lang="en-US" sz="2800" dirty="0" smtClean="0"/>
              <a:t> </a:t>
            </a:r>
            <a:r>
              <a:rPr lang="ru-RU" sz="2800" dirty="0" smtClean="0"/>
              <a:t>дерева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По существу применимы лишь методы </a:t>
            </a:r>
            <a:r>
              <a:rPr lang="en-US" sz="2800" dirty="0" err="1" smtClean="0"/>
              <a:t>upper_bound</a:t>
            </a:r>
            <a:r>
              <a:rPr lang="en-US" sz="2800" dirty="0" smtClean="0"/>
              <a:t>, </a:t>
            </a:r>
            <a:r>
              <a:rPr lang="en-US" sz="2800" dirty="0" err="1" smtClean="0"/>
              <a:t>lower_bound</a:t>
            </a:r>
            <a:r>
              <a:rPr lang="en-US" sz="2800" dirty="0" smtClean="0"/>
              <a:t>, </a:t>
            </a:r>
            <a:r>
              <a:rPr lang="en-US" sz="2800" dirty="0" err="1" smtClean="0"/>
              <a:t>equal_range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26384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multimap</a:t>
            </a:r>
            <a:r>
              <a:rPr lang="ru-RU" dirty="0" smtClean="0"/>
              <a:t> и </a:t>
            </a:r>
            <a:r>
              <a:rPr lang="en-US" dirty="0" err="1" smtClean="0"/>
              <a:t>std</a:t>
            </a:r>
            <a:r>
              <a:rPr lang="en-US" dirty="0" smtClean="0"/>
              <a:t>::multiset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6" y="1316038"/>
            <a:ext cx="103822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upper_bound</a:t>
            </a:r>
            <a:r>
              <a:rPr lang="en-US" sz="2800" dirty="0" smtClean="0"/>
              <a:t> — </a:t>
            </a:r>
            <a:r>
              <a:rPr lang="ru-RU" sz="2800" dirty="0" smtClean="0"/>
              <a:t>по ключу возвращает первый итератор с не меньшим значением ключа (если его нет, то </a:t>
            </a:r>
            <a:r>
              <a:rPr lang="en-US" sz="2800" dirty="0" smtClean="0"/>
              <a:t>end())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l</a:t>
            </a:r>
            <a:r>
              <a:rPr lang="en-US" sz="2800" dirty="0" err="1" smtClean="0"/>
              <a:t>ower_bound</a:t>
            </a:r>
            <a:r>
              <a:rPr lang="en-US" sz="2800" dirty="0" smtClean="0"/>
              <a:t> —</a:t>
            </a:r>
            <a:r>
              <a:rPr lang="ru-RU" sz="2800" dirty="0"/>
              <a:t> </a:t>
            </a:r>
            <a:r>
              <a:rPr lang="ru-RU" sz="2800" dirty="0" smtClean="0"/>
              <a:t>по ключу возвращает итератор с не большим значением ключа (аналогично, может вернуть </a:t>
            </a:r>
            <a:r>
              <a:rPr lang="en-US" sz="2800" dirty="0" smtClean="0"/>
              <a:t>end())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equal_range</a:t>
            </a:r>
            <a:r>
              <a:rPr lang="en-US" sz="2800" dirty="0" smtClean="0"/>
              <a:t> — </a:t>
            </a:r>
            <a:r>
              <a:rPr lang="ru-RU" sz="2800" dirty="0" smtClean="0"/>
              <a:t>по ключу возвращает промежуток </a:t>
            </a:r>
            <a:r>
              <a:rPr lang="en-US" sz="2800" dirty="0"/>
              <a:t>[</a:t>
            </a:r>
            <a:r>
              <a:rPr lang="en-US" sz="2800" dirty="0" err="1"/>
              <a:t>lower_bound</a:t>
            </a:r>
            <a:r>
              <a:rPr lang="en-US" sz="2800" dirty="0" smtClean="0"/>
              <a:t>; </a:t>
            </a:r>
            <a:r>
              <a:rPr lang="en-US" sz="2800" dirty="0" err="1" smtClean="0"/>
              <a:t>upper_bound</a:t>
            </a:r>
            <a:r>
              <a:rPr lang="en-US" sz="2800" dirty="0" smtClean="0"/>
              <a:t>)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84745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Почему не массив?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400800" cy="4351338"/>
          </a:xfrm>
        </p:spPr>
        <p:txBody>
          <a:bodyPr/>
          <a:lstStyle/>
          <a:p>
            <a:r>
              <a:rPr lang="en-US" dirty="0" smtClean="0"/>
              <a:t>Vector </a:t>
            </a:r>
            <a:r>
              <a:rPr lang="ru-RU" dirty="0" smtClean="0"/>
              <a:t>изначально не упорядочен. Поэтому поиск и удаление элемента неэффективны</a:t>
            </a:r>
          </a:p>
          <a:p>
            <a:r>
              <a:rPr lang="en-US" dirty="0" smtClean="0"/>
              <a:t>Vector </a:t>
            </a:r>
            <a:r>
              <a:rPr lang="ru-RU" dirty="0" smtClean="0"/>
              <a:t>не очень предназначен для хранения неизменяемых данных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60" y="1325563"/>
            <a:ext cx="4018240" cy="2738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513826" y="4195289"/>
            <a:ext cx="366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smtClean="0"/>
              <a:t>vector&lt;T&gt;::</a:t>
            </a:r>
            <a:r>
              <a:rPr lang="en-US" dirty="0"/>
              <a:t>operator[]</a:t>
            </a:r>
          </a:p>
        </p:txBody>
      </p:sp>
    </p:spTree>
    <p:extLst>
      <p:ext uri="{BB962C8B-B14F-4D97-AF65-F5344CB8AC3E}">
        <p14:creationId xmlns:p14="http://schemas.microsoft.com/office/powerpoint/2010/main" val="8002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-1838324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1" y="0"/>
            <a:ext cx="5143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Сложность методов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983098"/>
              </p:ext>
            </p:extLst>
          </p:nvPr>
        </p:nvGraphicFramePr>
        <p:xfrm>
          <a:off x="1226221" y="1690688"/>
          <a:ext cx="7464664" cy="1263840"/>
        </p:xfrm>
        <a:graphic>
          <a:graphicData uri="http://schemas.openxmlformats.org/drawingml/2006/table">
            <a:tbl>
              <a:tblPr firstRow="1" firstCol="1">
                <a:tableStyleId>{5A111915-BE36-4E01-A7E5-04B1672EAD32}</a:tableStyleId>
              </a:tblPr>
              <a:tblGrid>
                <a:gridCol w="1142887">
                  <a:extLst>
                    <a:ext uri="{9D8B030D-6E8A-4147-A177-3AD203B41FA5}">
                      <a16:colId xmlns:a16="http://schemas.microsoft.com/office/drawing/2014/main" val="388416906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8117662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5663702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789498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63478212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515693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604666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54295210"/>
                    </a:ext>
                  </a:extLst>
                </a:gridCol>
              </a:tblGrid>
              <a:tr h="5221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Контейнер</a:t>
                      </a:r>
                      <a:endParaRPr lang="ru-RU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push_back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insert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pop_front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pop_back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erase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find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56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err="1">
                          <a:effectLst/>
                        </a:rPr>
                        <a:t>std</a:t>
                      </a:r>
                      <a:r>
                        <a:rPr lang="en-US" sz="1400" b="0" u="none" strike="noStrike" dirty="0">
                          <a:effectLst/>
                        </a:rPr>
                        <a:t>::vector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O(n)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O(n)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O(n)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O(n)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32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i="0" u="none" strike="noStrike" dirty="0">
                          <a:effectLst/>
                        </a:rPr>
                        <a:t>?</a:t>
                      </a:r>
                      <a:endParaRPr lang="ru-RU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n/a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O(log n)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n/a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n/a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O(log 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O(log 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O(log 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335232"/>
                  </a:ext>
                </a:extLst>
              </a:tr>
            </a:tbl>
          </a:graphicData>
        </a:graphic>
      </p:graphicFrame>
      <p:grpSp>
        <p:nvGrpSpPr>
          <p:cNvPr id="14" name="Группа 13"/>
          <p:cNvGrpSpPr/>
          <p:nvPr/>
        </p:nvGrpSpPr>
        <p:grpSpPr>
          <a:xfrm>
            <a:off x="1140496" y="3075631"/>
            <a:ext cx="3579932" cy="1720008"/>
            <a:chOff x="1140496" y="3075631"/>
            <a:chExt cx="3579932" cy="1720008"/>
          </a:xfrm>
        </p:grpSpPr>
        <p:sp>
          <p:nvSpPr>
            <p:cNvPr id="8" name="TextBox 7"/>
            <p:cNvSpPr txBox="1"/>
            <p:nvPr/>
          </p:nvSpPr>
          <p:spPr>
            <a:xfrm>
              <a:off x="1140496" y="4426307"/>
              <a:ext cx="357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 smtClean="0"/>
                <a:t>Какой это может быть контейнер?</a:t>
              </a:r>
              <a:endParaRPr lang="ru-RU" dirty="0"/>
            </a:p>
          </p:txBody>
        </p:sp>
        <p:cxnSp>
          <p:nvCxnSpPr>
            <p:cNvPr id="10" name="Прямая со стрелкой 9"/>
            <p:cNvCxnSpPr/>
            <p:nvPr/>
          </p:nvCxnSpPr>
          <p:spPr>
            <a:xfrm flipV="1">
              <a:off x="1806512" y="3075631"/>
              <a:ext cx="0" cy="12638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Группа 12"/>
          <p:cNvGrpSpPr/>
          <p:nvPr/>
        </p:nvGrpSpPr>
        <p:grpSpPr>
          <a:xfrm>
            <a:off x="9180671" y="1690688"/>
            <a:ext cx="2173129" cy="3506787"/>
            <a:chOff x="9180671" y="1690688"/>
            <a:chExt cx="2173129" cy="3506787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0671" y="1690688"/>
              <a:ext cx="2173129" cy="31374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TextBox 11"/>
            <p:cNvSpPr txBox="1"/>
            <p:nvPr/>
          </p:nvSpPr>
          <p:spPr>
            <a:xfrm>
              <a:off x="9180671" y="4828143"/>
              <a:ext cx="2173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 smtClean="0"/>
                <a:t>Когда </a:t>
              </a:r>
              <a:r>
                <a:rPr lang="en-US" dirty="0" smtClean="0"/>
                <a:t>find </a:t>
              </a:r>
              <a:r>
                <a:rPr lang="ru-RU" dirty="0" smtClean="0"/>
                <a:t>за </a:t>
              </a:r>
              <a:r>
                <a:rPr lang="en-US" dirty="0" smtClean="0"/>
                <a:t>O(n)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84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1075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Красно-чёрное дерево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1074" y="1325563"/>
            <a:ext cx="105156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Красно-чёрное дерево — бинарное дерево поиска с некоторыми свойствами: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Каждый узел окрашен в красный или чёрный цвет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Корень — чёрный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Листья — чёрные </a:t>
            </a:r>
            <a:r>
              <a:rPr lang="en-US" sz="2800" dirty="0" smtClean="0"/>
              <a:t>NULL</a:t>
            </a:r>
            <a:r>
              <a:rPr lang="ru-RU" sz="2800" dirty="0" smtClean="0"/>
              <a:t>-узлы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У каждого красного узла два чёрных потомка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Пути от узла к его листьям должны содержать одинаковое количество черных </a:t>
            </a:r>
            <a:r>
              <a:rPr lang="ru-RU" sz="2800" dirty="0" smtClean="0"/>
              <a:t>узлов</a:t>
            </a:r>
          </a:p>
        </p:txBody>
      </p:sp>
    </p:spTree>
    <p:extLst>
      <p:ext uri="{BB962C8B-B14F-4D97-AF65-F5344CB8AC3E}">
        <p14:creationId xmlns:p14="http://schemas.microsoft.com/office/powerpoint/2010/main" val="167273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Красно-чёрное дерево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5" y="1316038"/>
            <a:ext cx="105156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Каждый узел окрашен в красный или чёрный цвет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Корень — чёрный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110" y="2264237"/>
            <a:ext cx="2905530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Красно-чёрное дерево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5" y="1316038"/>
            <a:ext cx="10515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Листья — чёрные </a:t>
            </a:r>
            <a:r>
              <a:rPr lang="en-US" sz="2800" dirty="0" smtClean="0"/>
              <a:t>NULL</a:t>
            </a:r>
            <a:r>
              <a:rPr lang="ru-RU" sz="2800" dirty="0" smtClean="0"/>
              <a:t>-узлы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У каждого красного узла два чёрных потомка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346" y="2641601"/>
            <a:ext cx="363905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0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Красно-чёрное дерево</a:t>
            </a:r>
            <a:endParaRPr lang="ru-RU" dirty="0"/>
          </a:p>
        </p:txBody>
      </p:sp>
      <p:grpSp>
        <p:nvGrpSpPr>
          <p:cNvPr id="17" name="Группа 16"/>
          <p:cNvGrpSpPr/>
          <p:nvPr/>
        </p:nvGrpSpPr>
        <p:grpSpPr>
          <a:xfrm>
            <a:off x="981076" y="1316038"/>
            <a:ext cx="10515600" cy="4271070"/>
            <a:chOff x="981076" y="1316038"/>
            <a:chExt cx="10515600" cy="4271070"/>
          </a:xfrm>
        </p:grpSpPr>
        <p:sp>
          <p:nvSpPr>
            <p:cNvPr id="3" name="TextBox 2"/>
            <p:cNvSpPr txBox="1"/>
            <p:nvPr/>
          </p:nvSpPr>
          <p:spPr>
            <a:xfrm>
              <a:off x="981076" y="1316038"/>
              <a:ext cx="10515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 smtClean="0"/>
                <a:t>Пути от узла к его листьям должны содержать одинаковое количество черных узлов (эта величина называется «чёрной глубиной»)</a:t>
              </a:r>
            </a:p>
          </p:txBody>
        </p: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8625" y="2701033"/>
              <a:ext cx="4000500" cy="2886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42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Красно-чёрное дерево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6" y="1316038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 чём смысл? Дерево сбалансировано (длина одной ветви не может быть в 2 раза больше второй)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1302817" y="1937987"/>
            <a:ext cx="3008584" cy="4487664"/>
            <a:chOff x="1302817" y="1937987"/>
            <a:chExt cx="3008584" cy="4487664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506" l="2235" r="9692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040000">
              <a:off x="1302817" y="1937987"/>
              <a:ext cx="3008584" cy="448766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78384" y="5459379"/>
              <a:ext cx="24574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 smtClean="0"/>
                <a:t>Бинарное дерево</a:t>
              </a:r>
              <a:endParaRPr lang="ru-RU" sz="2800" dirty="0"/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6800196" y="2270145"/>
            <a:ext cx="4696480" cy="4143340"/>
            <a:chOff x="6800196" y="2270145"/>
            <a:chExt cx="4696480" cy="4143340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0196" y="2270145"/>
              <a:ext cx="4696480" cy="234347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919711" y="5459378"/>
              <a:ext cx="24574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 smtClean="0"/>
                <a:t>Красно-чёрное дерево</a:t>
              </a:r>
              <a:endParaRPr lang="ru-R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85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1076" y="-95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Красно-чёрное дерево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81076" y="1355726"/>
            <a:ext cx="5171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Почему разработчики </a:t>
            </a:r>
            <a:r>
              <a:rPr lang="en-US" sz="2800" dirty="0" smtClean="0"/>
              <a:t>STD </a:t>
            </a:r>
            <a:r>
              <a:rPr lang="ru-RU" sz="2800" dirty="0" smtClean="0"/>
              <a:t>выбрали именно красно-чёрное дерево?</a:t>
            </a:r>
          </a:p>
          <a:p>
            <a:endParaRPr lang="en-US" sz="2800" dirty="0" smtClean="0"/>
          </a:p>
          <a:p>
            <a:r>
              <a:rPr lang="ru-RU" sz="2800" dirty="0" smtClean="0"/>
              <a:t>Ответ:</a:t>
            </a:r>
          </a:p>
          <a:p>
            <a:r>
              <a:rPr lang="ru-RU" sz="2800" dirty="0" smtClean="0"/>
              <a:t>Операции</a:t>
            </a:r>
            <a:r>
              <a:rPr lang="en-US" sz="2800" dirty="0" smtClean="0"/>
              <a:t> insert, erase </a:t>
            </a:r>
            <a:r>
              <a:rPr lang="ru-RU" sz="2800" dirty="0" smtClean="0"/>
              <a:t>и </a:t>
            </a:r>
            <a:r>
              <a:rPr lang="en-US" sz="2800" dirty="0" smtClean="0"/>
              <a:t>find</a:t>
            </a:r>
            <a:r>
              <a:rPr lang="ru-RU" sz="2800" dirty="0" smtClean="0"/>
              <a:t> выполняются за «железный логарифм»: без вероятностей и усреднений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6152977" y="1386583"/>
            <a:ext cx="5343699" cy="4329538"/>
            <a:chOff x="6152977" y="1386583"/>
            <a:chExt cx="5343699" cy="4329538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2977" y="1386583"/>
              <a:ext cx="5343699" cy="38899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6472151" y="5346789"/>
              <a:ext cx="4705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 smtClean="0"/>
                <a:t>Поль</a:t>
              </a:r>
              <a:r>
                <a:rPr lang="en-US" dirty="0"/>
                <a:t> </a:t>
              </a:r>
              <a:r>
                <a:rPr lang="ru-RU" dirty="0" smtClean="0"/>
                <a:t>Сезанн::Арлекин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2546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3E6D7B2837226439A17A462C97138C5" ma:contentTypeVersion="7" ma:contentTypeDescription="Создание документа." ma:contentTypeScope="" ma:versionID="90f757f5c2e1efe6995dd7ae5068e302">
  <xsd:schema xmlns:xsd="http://www.w3.org/2001/XMLSchema" xmlns:xs="http://www.w3.org/2001/XMLSchema" xmlns:p="http://schemas.microsoft.com/office/2006/metadata/properties" xmlns:ns2="2227e9c3-9b8c-412e-b43a-f3b13ab12805" xmlns:ns3="7fc9ba44-8779-4e01-b2c3-aca8ed219190" targetNamespace="http://schemas.microsoft.com/office/2006/metadata/properties" ma:root="true" ma:fieldsID="ede2e40e992e20122aa48ad8f83f5190" ns2:_="" ns3:_="">
    <xsd:import namespace="2227e9c3-9b8c-412e-b43a-f3b13ab12805"/>
    <xsd:import namespace="7fc9ba44-8779-4e01-b2c3-aca8ed2191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7e9c3-9b8c-412e-b43a-f3b13ab128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9ba44-8779-4e01-b2c3-aca8ed21919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518A80-906A-4A68-AAFD-5E21B96D5383}"/>
</file>

<file path=customXml/itemProps2.xml><?xml version="1.0" encoding="utf-8"?>
<ds:datastoreItem xmlns:ds="http://schemas.openxmlformats.org/officeDocument/2006/customXml" ds:itemID="{E292339D-A970-4313-AB83-67467300458A}"/>
</file>

<file path=customXml/itemProps3.xml><?xml version="1.0" encoding="utf-8"?>
<ds:datastoreItem xmlns:ds="http://schemas.openxmlformats.org/officeDocument/2006/customXml" ds:itemID="{AD58C59D-012B-45DE-95F9-74D8E141C11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1266</TotalTime>
  <Words>688</Words>
  <Application>Microsoft Office PowerPoint</Application>
  <PresentationFormat>Широкоэкранный</PresentationFormat>
  <Paragraphs>100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Контейнеры STL</vt:lpstr>
      <vt:lpstr>Почему не массив?</vt:lpstr>
      <vt:lpstr>Сложность методов</vt:lpstr>
      <vt:lpstr>Красно-чёрное дерево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chaleur</dc:creator>
  <cp:lastModifiedBy>chaleur</cp:lastModifiedBy>
  <cp:revision>44</cp:revision>
  <dcterms:created xsi:type="dcterms:W3CDTF">2022-03-22T17:35:52Z</dcterms:created>
  <dcterms:modified xsi:type="dcterms:W3CDTF">2022-04-01T14:54:45Z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0x010100F3E6D7B2837226439A17A462C97138C5</vt:lpwstr>
  </property>
</Properties>
</file>